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5150" r:id="rId1"/>
  </p:sldMasterIdLst>
  <p:notesMasterIdLst>
    <p:notesMasterId r:id="rId29"/>
  </p:notesMasterIdLst>
  <p:handoutMasterIdLst>
    <p:handoutMasterId r:id="rId30"/>
  </p:handoutMasterIdLst>
  <p:sldIdLst>
    <p:sldId id="267" r:id="rId2"/>
    <p:sldId id="268" r:id="rId3"/>
    <p:sldId id="303" r:id="rId4"/>
    <p:sldId id="273" r:id="rId5"/>
    <p:sldId id="274" r:id="rId6"/>
    <p:sldId id="275" r:id="rId7"/>
    <p:sldId id="300" r:id="rId8"/>
    <p:sldId id="299" r:id="rId9"/>
    <p:sldId id="279" r:id="rId10"/>
    <p:sldId id="277" r:id="rId11"/>
    <p:sldId id="292" r:id="rId12"/>
    <p:sldId id="293" r:id="rId13"/>
    <p:sldId id="294" r:id="rId14"/>
    <p:sldId id="295" r:id="rId15"/>
    <p:sldId id="296" r:id="rId16"/>
    <p:sldId id="278" r:id="rId17"/>
    <p:sldId id="282" r:id="rId18"/>
    <p:sldId id="270" r:id="rId19"/>
    <p:sldId id="297" r:id="rId20"/>
    <p:sldId id="298" r:id="rId21"/>
    <p:sldId id="284" r:id="rId22"/>
    <p:sldId id="288" r:id="rId23"/>
    <p:sldId id="285" r:id="rId24"/>
    <p:sldId id="301" r:id="rId25"/>
    <p:sldId id="302" r:id="rId26"/>
    <p:sldId id="289" r:id="rId27"/>
    <p:sldId id="291" r:id="rId28"/>
  </p:sldIdLst>
  <p:sldSz cx="9144000" cy="6858000" type="screen4x3"/>
  <p:notesSz cx="68119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13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U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98B"/>
    <a:srgbClr val="FD9203"/>
    <a:srgbClr val="4CFD2F"/>
    <a:srgbClr val="003667"/>
    <a:srgbClr val="BBD128"/>
    <a:srgbClr val="BCD228"/>
    <a:srgbClr val="D0D8E8"/>
    <a:srgbClr val="D0D700"/>
    <a:srgbClr val="003366"/>
    <a:srgbClr val="CA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3630" autoAdjust="0"/>
  </p:normalViewPr>
  <p:slideViewPr>
    <p:cSldViewPr>
      <p:cViewPr>
        <p:scale>
          <a:sx n="66" d="100"/>
          <a:sy n="66" d="100"/>
        </p:scale>
        <p:origin x="-1512" y="-72"/>
      </p:cViewPr>
      <p:guideLst>
        <p:guide orient="horz" pos="2205"/>
        <p:guide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5200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8BE7478-6EA0-4E9E-835E-2F448C526612}" type="datetime1">
              <a:rPr lang="fr-FR" altLang="fr-FR"/>
              <a:pPr/>
              <a:t>17/06/2019</a:t>
            </a:fld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8465A09C-2B02-4BB9-9085-9B9482D4D8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579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DF8ED77-389D-4161-A5CE-3305830372A8}" type="datetime1">
              <a:rPr lang="fr-FR" altLang="fr-FR"/>
              <a:pPr/>
              <a:t>17/06/2019</a:t>
            </a:fld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70" y="4721662"/>
            <a:ext cx="4995227" cy="44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92A12DD1-003E-4F9F-ADAA-2F0B77905C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1022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30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512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929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88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9068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906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9068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+sieurs propositions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13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6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6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30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Égalité : offrir à</a:t>
            </a:r>
            <a:r>
              <a:rPr lang="fr-CA" baseline="0" dirty="0" smtClean="0"/>
              <a:t> tous les apprenants le même type de soutien</a:t>
            </a:r>
          </a:p>
          <a:p>
            <a:r>
              <a:rPr lang="fr-CA" baseline="0" dirty="0" smtClean="0"/>
              <a:t>Équité : offrir à chaque apprenant le type de soutien dont il a spécifiquement besoin</a:t>
            </a:r>
          </a:p>
          <a:p>
            <a:r>
              <a:rPr lang="fr-CA" baseline="0" dirty="0" smtClean="0"/>
              <a:t>CUA : Et si on voyait les choses différemment?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199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007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601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121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patern 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00366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 userDrawn="1"/>
        </p:nvSpPr>
        <p:spPr bwMode="auto">
          <a:xfrm>
            <a:off x="2555875" y="4941888"/>
            <a:ext cx="3598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0" rIns="9000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1700" b="1" dirty="0" err="1" smtClean="0">
                <a:solidFill>
                  <a:srgbClr val="17375E"/>
                </a:solidFill>
                <a:latin typeface="Trebuchet MS" charset="0"/>
              </a:rPr>
              <a:t>www.univ-nantes.fr</a:t>
            </a:r>
            <a:endParaRPr lang="fr-FR" sz="1700" b="1" dirty="0" smtClean="0">
              <a:solidFill>
                <a:srgbClr val="17375E"/>
              </a:solidFill>
              <a:latin typeface="Trebuchet MS" charset="0"/>
            </a:endParaRPr>
          </a:p>
          <a:p>
            <a:pPr eaLnBrk="0" hangingPunct="0">
              <a:spcBef>
                <a:spcPts val="1063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 sz="1700" b="1" dirty="0" smtClean="0">
              <a:solidFill>
                <a:srgbClr val="0D2343"/>
              </a:solidFill>
              <a:latin typeface="Trebuchet MS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1933574" y="4938713"/>
            <a:ext cx="7210800" cy="288925"/>
          </a:xfrm>
          <a:prstGeom prst="flowChartProcess">
            <a:avLst/>
          </a:prstGeom>
          <a:solidFill>
            <a:srgbClr val="D0D7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411413" y="4897438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spcBef>
                <a:spcPts val="700"/>
              </a:spcBef>
              <a:defRPr/>
            </a:pPr>
            <a:r>
              <a:rPr lang="fr-FR" sz="1600" b="1" dirty="0" smtClean="0">
                <a:solidFill>
                  <a:srgbClr val="003667"/>
                </a:solidFill>
                <a:latin typeface="Trebuchet MS" panose="020B0603020202020204" pitchFamily="34" charset="0"/>
                <a:cs typeface="Avenir Next Condensed Demi Bold"/>
              </a:rPr>
              <a:t>www.univ-nantes.fr</a:t>
            </a:r>
          </a:p>
        </p:txBody>
      </p:sp>
      <p:pic>
        <p:nvPicPr>
          <p:cNvPr id="7" name="Image 18" descr="logo un2011blanc_larg1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38750"/>
            <a:ext cx="194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951558" y="1557338"/>
            <a:ext cx="6264275" cy="18732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036862" y="1556792"/>
            <a:ext cx="6178971" cy="1853356"/>
          </a:xfrm>
        </p:spPr>
        <p:txBody>
          <a:bodyPr lIns="450000" rIns="450000" anchor="ctr" anchorCtr="0"/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DU DIAPORAMA CENTRÉ SUR LA HAUTEUR ET </a:t>
            </a:r>
            <a:r>
              <a:rPr lang="fr-FR" smtClean="0"/>
              <a:t>EN MAJUSCULES</a:t>
            </a:r>
            <a:endParaRPr lang="fr-FR" dirty="0" smtClean="0"/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3861048"/>
            <a:ext cx="2448272" cy="432048"/>
          </a:xfrm>
        </p:spPr>
        <p:txBody>
          <a:bodyPr lIns="450000" rIns="450000" anchor="ctr" anchorCtr="0"/>
          <a:lstStyle>
            <a:lvl1pPr marL="0" indent="0" algn="r">
              <a:spcBef>
                <a:spcPts val="0"/>
              </a:spcBef>
              <a:buNone/>
              <a:defRPr sz="1800" b="0" baseline="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>
                <a:latin typeface="Trebuchet MS" panose="020B0603020202020204" pitchFamily="34" charset="0"/>
              </a:rPr>
              <a:t>Date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02364"/>
            <a:ext cx="160934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318666" y="2132856"/>
            <a:ext cx="4643264" cy="1944216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79388" y="6309320"/>
            <a:ext cx="8783637" cy="0"/>
          </a:xfrm>
          <a:prstGeom prst="line">
            <a:avLst/>
          </a:prstGeom>
          <a:ln w="6350" cmpd="sng">
            <a:solidFill>
              <a:srgbClr val="0036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634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921791" y="1291530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79388" y="6345238"/>
            <a:ext cx="8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4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4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 rot="10800000">
            <a:off x="6514554" y="1863402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9752" y="2132856"/>
            <a:ext cx="4536504" cy="1944216"/>
          </a:xfrm>
        </p:spPr>
        <p:txBody>
          <a:bodyPr lIns="450000" rIns="450000" anchor="ctr" anchorCtr="0"/>
          <a:lstStyle>
            <a:lvl1pPr marL="0" indent="0" algn="ctr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CHAPITRE SUR 1, 2 OU 3 LIGNES CENTRÉES SUR LA HAUTEUR EN MAJ</a:t>
            </a:r>
          </a:p>
        </p:txBody>
      </p:sp>
      <p:pic>
        <p:nvPicPr>
          <p:cNvPr id="2050" name="Picture 2" descr="logo antes metropo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27" y="6339274"/>
            <a:ext cx="1254125" cy="4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:\Users\douzet-c\AppData\Local\Microsoft\Windows\INetCache\Content.Word\FilHD-0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7" y="6329987"/>
            <a:ext cx="63627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05" y="6364516"/>
            <a:ext cx="803878" cy="4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75973" y="6400797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048712" cy="90872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7632848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  <p:pic>
        <p:nvPicPr>
          <p:cNvPr id="9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634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 antes metropo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84" y="6339274"/>
            <a:ext cx="1254125" cy="4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:\Users\douzet-c\AppData\Local\Microsoft\Windows\INetCache\Content.Word\FilHD-0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2" y="6273402"/>
            <a:ext cx="63627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3" y="6364516"/>
            <a:ext cx="803878" cy="4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ur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83121" y="6401274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5184576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3"/>
          </p:nvPr>
        </p:nvSpPr>
        <p:spPr>
          <a:xfrm>
            <a:off x="5796136" y="0"/>
            <a:ext cx="3347864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79561" y="0"/>
            <a:ext cx="5616575" cy="907654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8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Premier niveau</a:t>
            </a:r>
          </a:p>
          <a:p>
            <a:pPr lvl="2"/>
            <a:r>
              <a:rPr lang="fr-FR" altLang="fr-FR" dirty="0" smtClean="0"/>
              <a:t>Deuxième niveau</a:t>
            </a:r>
          </a:p>
          <a:p>
            <a:pPr lvl="3"/>
            <a:r>
              <a:rPr lang="fr-FR" altLang="fr-FR" dirty="0" smtClean="0"/>
              <a:t>Troisième niveau</a:t>
            </a:r>
          </a:p>
          <a:p>
            <a:pPr lvl="4"/>
            <a:r>
              <a:rPr lang="fr-FR" alt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AF637E-D29C-4260-9207-EAA4818370B7}" type="datetime1">
              <a:rPr lang="fr-FR" altLang="fr-FR" smtClean="0"/>
              <a:t>17/06/2019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901926-00B1-4F46-9D9B-EEAE1D40674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5" r:id="rId2"/>
    <p:sldLayoutId id="2147485227" r:id="rId3"/>
    <p:sldLayoutId id="214748522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Clr>
          <a:srgbClr val="D0D700"/>
        </a:buClr>
        <a:buFont typeface="Arial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Trebuchet MS" panose="020B0603020202020204" pitchFamily="34" charset="0"/>
        </a:defRPr>
      </a:lvl1pPr>
      <a:lvl2pPr marL="742950" indent="-285750" algn="l" defTabSz="457200" rtl="0" eaLnBrk="0" fontAlgn="base" hangingPunct="0">
        <a:spcBef>
          <a:spcPts val="1800"/>
        </a:spcBef>
        <a:spcAft>
          <a:spcPct val="0"/>
        </a:spcAft>
        <a:buClr>
          <a:srgbClr val="D0D700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lang="fr-FR" altLang="fr-FR" sz="1800" kern="1200" dirty="0" smtClean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Courier New"/>
        <a:buChar char="o"/>
        <a:defRPr sz="16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sz="14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1.png"/><Relationship Id="rId5" Type="http://schemas.openxmlformats.org/officeDocument/2006/relationships/tags" Target="../tags/tag31.xml"/><Relationship Id="rId10" Type="http://schemas.openxmlformats.org/officeDocument/2006/relationships/image" Target="../media/image10.jpeg"/><Relationship Id="rId4" Type="http://schemas.openxmlformats.org/officeDocument/2006/relationships/tags" Target="../tags/tag30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lmjuxDyyfM4" TargetMode="Externa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seigner.ulaval.ca/ressources-pedagogiques/des-exemples-d-application-de-l-approche-pedagogique-inclusive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cast.org/our-work/about-udl.html#.XQDBsVxKiM8" TargetMode="Externa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hyperlink" Target="http://pcua.ca/" TargetMode="External"/><Relationship Id="rId5" Type="http://schemas.openxmlformats.org/officeDocument/2006/relationships/hyperlink" Target="https://www.enseigner.ulaval.ca/ressources-pedagogiques/l-approche-pedagogique-inclusive" TargetMode="External"/><Relationship Id="rId4" Type="http://schemas.openxmlformats.org/officeDocument/2006/relationships/notesSlide" Target="../notesSlides/notesSlide20.xml"/><Relationship Id="rId9" Type="http://schemas.openxmlformats.org/officeDocument/2006/relationships/hyperlink" Target="https://www.acelf.ca/c/revue/pdf/EF-39-2-087_BERGER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Inclure pour soutenir la réussite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13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155806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origines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966923" y="1501155"/>
            <a:ext cx="1296144" cy="57606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Égalité </a:t>
            </a:r>
            <a:endParaRPr lang="fr-FR" sz="2400" dirty="0"/>
          </a:p>
        </p:txBody>
      </p:sp>
      <p:sp>
        <p:nvSpPr>
          <p:cNvPr id="4" name="Espace réservé du texte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098553" y="1501155"/>
            <a:ext cx="12961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0D700"/>
              </a:buClr>
              <a:buFont typeface="Trebuchet MS" panose="020B0603020202020204" pitchFamily="34" charset="0"/>
              <a:buChar char="●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Trebuchet MS" panose="020B0603020202020204" pitchFamily="34" charset="0"/>
              </a:defRPr>
            </a:lvl1pPr>
            <a:lvl2pPr marL="742950" indent="-2857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altLang="fr-FR" sz="16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rebuchet MS" panose="020B0603020202020204" pitchFamily="34" charset="0"/>
              <a:buNone/>
            </a:pPr>
            <a:r>
              <a:rPr lang="fr-FR" sz="2400" dirty="0" smtClean="0"/>
              <a:t>Équité </a:t>
            </a:r>
            <a:endParaRPr lang="fr-FR" sz="2400" dirty="0"/>
          </a:p>
        </p:txBody>
      </p:sp>
      <p:sp>
        <p:nvSpPr>
          <p:cNvPr id="5" name="Espace réservé du text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7308304" y="1501155"/>
            <a:ext cx="12961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0D700"/>
              </a:buClr>
              <a:buFont typeface="Trebuchet MS" panose="020B0603020202020204" pitchFamily="34" charset="0"/>
              <a:buChar char="●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Trebuchet MS" panose="020B0603020202020204" pitchFamily="34" charset="0"/>
              </a:defRPr>
            </a:lvl1pPr>
            <a:lvl2pPr marL="742950" indent="-2857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altLang="fr-FR" sz="16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rebuchet MS" panose="020B0603020202020204" pitchFamily="34" charset="0"/>
              <a:buNone/>
            </a:pPr>
            <a:r>
              <a:rPr lang="fr-FR" sz="2400" dirty="0" smtClean="0"/>
              <a:t>CUA </a:t>
            </a:r>
            <a:endParaRPr lang="fr-FR" sz="2400" dirty="0"/>
          </a:p>
        </p:txBody>
      </p:sp>
      <p:pic>
        <p:nvPicPr>
          <p:cNvPr id="6" name="Picture 2" descr="Résultats de recherche d'images pour « qu'est-ce que la conception universelle de l'apprentissage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3" t="2601" r="1938" b="36793"/>
          <a:stretch/>
        </p:blipFill>
        <p:spPr bwMode="auto">
          <a:xfrm>
            <a:off x="6297072" y="1980645"/>
            <a:ext cx="2559848" cy="33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s de recherche d'images pour « qu'est-ce que la conception universelle de l'apprentissage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2422" r="67063" b="36321"/>
          <a:stretch/>
        </p:blipFill>
        <p:spPr bwMode="auto">
          <a:xfrm>
            <a:off x="334858" y="1990560"/>
            <a:ext cx="2560275" cy="33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s de recherche d'images pour « qu'est-ce que la conception universelle de l'apprentissage »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2253" r="34332" b="36086"/>
          <a:stretch/>
        </p:blipFill>
        <p:spPr bwMode="auto">
          <a:xfrm>
            <a:off x="3334326" y="1990560"/>
            <a:ext cx="2559848" cy="33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143539" y="5949280"/>
            <a:ext cx="110898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0D700"/>
              </a:buClr>
              <a:buFont typeface="Trebuchet MS" panose="020B0603020202020204" pitchFamily="34" charset="0"/>
              <a:buChar char="●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Trebuchet MS" panose="020B0603020202020204" pitchFamily="34" charset="0"/>
              </a:defRPr>
            </a:lvl1pPr>
            <a:lvl2pPr marL="742950" indent="-2857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altLang="fr-FR" sz="1600" kern="120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 kern="1200" baseline="0">
                <a:solidFill>
                  <a:schemeClr val="tx1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rebuchet MS" panose="020B0603020202020204" pitchFamily="34" charset="0"/>
              <a:buNone/>
            </a:pPr>
            <a:r>
              <a:rPr lang="fr-FR" sz="1100" dirty="0" smtClean="0"/>
              <a:t>REFAD, 2016.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07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155806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origines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395536" y="1268760"/>
            <a:ext cx="7704856" cy="136815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Provient du </a:t>
            </a:r>
            <a:r>
              <a:rPr lang="fr-FR" b="1" dirty="0" smtClean="0"/>
              <a:t>Universal Design </a:t>
            </a:r>
            <a:r>
              <a:rPr lang="fr-FR" dirty="0" smtClean="0"/>
              <a:t>(Mace, 1980) : </a:t>
            </a:r>
          </a:p>
          <a:p>
            <a:r>
              <a:rPr lang="fr-FR" sz="1800" dirty="0" smtClean="0"/>
              <a:t>Nouveau paradigme en architecture </a:t>
            </a:r>
          </a:p>
          <a:p>
            <a:r>
              <a:rPr lang="fr-FR" sz="1800" dirty="0" smtClean="0"/>
              <a:t>Anticiper les besoins spécifiques avant la conception</a:t>
            </a:r>
          </a:p>
          <a:p>
            <a:r>
              <a:rPr lang="fr-FR" sz="1800" dirty="0" smtClean="0"/>
              <a:t>Éviter les ajustements continuels et favoriser un accès universel </a:t>
            </a:r>
            <a:endParaRPr lang="fr-FR" sz="1800" dirty="0"/>
          </a:p>
        </p:txBody>
      </p:sp>
      <p:pic>
        <p:nvPicPr>
          <p:cNvPr id="9" name="Picture 2" descr="Résultats de recherche d'images pour « numéro en braille ascenseur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1368047" cy="13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.1 Photo d accessibilité intégrée à l architectu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99" y="3789040"/>
            <a:ext cx="1757179" cy="13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ésultats de recherche d'images pour « portes automatiques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1" y="3819931"/>
            <a:ext cx="2381180" cy="12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4223531" y="6043609"/>
            <a:ext cx="58442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Source image : http</a:t>
            </a:r>
            <a:r>
              <a:rPr lang="fr-CA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://fr.made-in-china.com/co_corelift/product_Elevator-Part-Braille-Button-CN404-_heerssgeg.html</a:t>
            </a:r>
          </a:p>
        </p:txBody>
      </p:sp>
    </p:spTree>
    <p:extLst>
      <p:ext uri="{BB962C8B-B14F-4D97-AF65-F5344CB8AC3E}">
        <p14:creationId xmlns:p14="http://schemas.microsoft.com/office/powerpoint/2010/main" val="1913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587854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origines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395536" y="1268760"/>
            <a:ext cx="7704856" cy="50405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 l’architecture à l’éducation… </a:t>
            </a: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611560" y="2852936"/>
            <a:ext cx="8054940" cy="18825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fr-CA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Mettre </a:t>
            </a:r>
            <a:r>
              <a:rPr lang="fr-CA" sz="20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en place un </a:t>
            </a:r>
            <a:r>
              <a:rPr lang="fr-CA" sz="2000" b="1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environnement scolaire </a:t>
            </a:r>
            <a:r>
              <a:rPr lang="fr-CA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plus </a:t>
            </a:r>
            <a:r>
              <a:rPr lang="fr-CA" sz="2000" b="1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favorable à l’inclusion de la diversité étudiante </a:t>
            </a:r>
            <a:r>
              <a:rPr lang="fr-CA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sous </a:t>
            </a:r>
            <a:r>
              <a:rPr lang="fr-CA" sz="20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toutes ses </a:t>
            </a:r>
            <a:r>
              <a:rPr lang="fr-CA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formes</a:t>
            </a:r>
            <a:r>
              <a:rPr lang="fr-CA" sz="20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, par une planification centrée sur </a:t>
            </a:r>
            <a:r>
              <a:rPr lang="fr-CA" sz="2000" b="1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l’anticipation des barrières</a:t>
            </a:r>
            <a:r>
              <a:rPr lang="fr-CA" sz="20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 possibles à l’apprentissage et à la </a:t>
            </a:r>
            <a:r>
              <a:rPr lang="fr-CA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réussite.</a:t>
            </a: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4427984" y="6021288"/>
            <a:ext cx="56956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fr-CA" sz="105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Rose </a:t>
            </a:r>
            <a:r>
              <a:rPr lang="fr-CA" sz="105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et Meyer, 2002; traduction libre : Bergeron, Rousseau et Leclerc, </a:t>
            </a:r>
            <a:r>
              <a:rPr lang="fr-CA" sz="105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2011</a:t>
            </a:r>
            <a:r>
              <a:rPr lang="fr-CA" sz="105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.</a:t>
            </a:r>
            <a:r>
              <a:rPr lang="fr-CA" sz="105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 </a:t>
            </a:r>
            <a:endParaRPr lang="fr-CA" sz="1050" dirty="0">
              <a:solidFill>
                <a:prstClr val="black"/>
              </a:solidFill>
              <a:latin typeface="Trebuchet MS" panose="020B0603020202020204" pitchFamily="34" charset="0"/>
              <a:ea typeface="ＭＳ Ｐゴシック" charset="0"/>
              <a:cs typeface="Calibri Light" panose="020F030202020403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155806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</a:t>
            </a:r>
          </a:p>
          <a:p>
            <a:r>
              <a:rPr lang="fr-FR" dirty="0" smtClean="0"/>
              <a:t>cadre conceptuel</a:t>
            </a:r>
            <a:endParaRPr lang="fr-FR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740054" y="6266078"/>
            <a:ext cx="1540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fr-CA" sz="9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charset="0"/>
                <a:cs typeface="Calibri Light" panose="020F0302020204030204" pitchFamily="34" charset="0"/>
                <a:sym typeface="Arial" charset="0"/>
              </a:rPr>
              <a:t>PCUA, 2017; CAST, 2011. </a:t>
            </a:r>
            <a:endParaRPr lang="fr-CA" sz="900" dirty="0">
              <a:solidFill>
                <a:prstClr val="black"/>
              </a:solidFill>
              <a:latin typeface="Trebuchet MS" panose="020B0603020202020204" pitchFamily="34" charset="0"/>
              <a:ea typeface="ＭＳ Ｐゴシック" charset="0"/>
              <a:cs typeface="Calibri Light" panose="020F0302020204030204" pitchFamily="34" charset="0"/>
              <a:sym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77138" y="1502972"/>
            <a:ext cx="2176670" cy="3183911"/>
          </a:xfrm>
          <a:prstGeom prst="rect">
            <a:avLst/>
          </a:prstGeom>
          <a:solidFill>
            <a:srgbClr val="A826E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426498" y="1502971"/>
            <a:ext cx="2176670" cy="3153033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6234944" y="1502972"/>
            <a:ext cx="2176670" cy="3153032"/>
          </a:xfrm>
          <a:prstGeom prst="rect">
            <a:avLst/>
          </a:prstGeom>
          <a:solidFill>
            <a:srgbClr val="3B82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636773" y="159573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Le « quoi » de l’apprentissage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7"/>
            </p:custDataLst>
          </p:nvPr>
        </p:nvSpPr>
        <p:spPr>
          <a:xfrm>
            <a:off x="3465676" y="1595737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Le « comment » de l’apprentissage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6294579" y="1595737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Le « pourquoi » de l’apprentissage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9"/>
            </p:custDataLst>
          </p:nvPr>
        </p:nvSpPr>
        <p:spPr>
          <a:xfrm>
            <a:off x="577137" y="2440114"/>
            <a:ext cx="2176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Comment nous recueillons les faits et nous classons ce que nous voyons, entendons et lisons. </a:t>
            </a:r>
            <a:endParaRPr lang="fr-CA" sz="20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0"/>
            </p:custDataLst>
          </p:nvPr>
        </p:nvSpPr>
        <p:spPr>
          <a:xfrm>
            <a:off x="3444486" y="2776334"/>
            <a:ext cx="205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Comment nous organisons et exprimons nos idées. </a:t>
            </a:r>
            <a:endParaRPr lang="fr-CA" sz="20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1"/>
            </p:custDataLst>
          </p:nvPr>
        </p:nvSpPr>
        <p:spPr>
          <a:xfrm>
            <a:off x="6294579" y="2776333"/>
            <a:ext cx="205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Comment les apprenants sont captivés et restent motivés. </a:t>
            </a:r>
            <a:endParaRPr lang="fr-CA" sz="20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Accolade ouvrante 16"/>
          <p:cNvSpPr/>
          <p:nvPr>
            <p:custDataLst>
              <p:tags r:id="rId12"/>
            </p:custDataLst>
          </p:nvPr>
        </p:nvSpPr>
        <p:spPr>
          <a:xfrm rot="16200000">
            <a:off x="4158074" y="1059558"/>
            <a:ext cx="630222" cy="8175478"/>
          </a:xfrm>
          <a:prstGeom prst="leftBrace">
            <a:avLst>
              <a:gd name="adj1" fmla="val 70833"/>
              <a:gd name="adj2" fmla="val 4987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3"/>
            </p:custDataLst>
          </p:nvPr>
        </p:nvSpPr>
        <p:spPr>
          <a:xfrm>
            <a:off x="2562289" y="5555296"/>
            <a:ext cx="390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Les lignes directrices de la CUA</a:t>
            </a:r>
            <a:endParaRPr lang="fr-CA" sz="20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155806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</a:t>
            </a:r>
          </a:p>
          <a:p>
            <a:r>
              <a:rPr lang="fr-FR" dirty="0" smtClean="0"/>
              <a:t>cadre conceptuel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3608" y="1052736"/>
            <a:ext cx="6663193" cy="5192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76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9155806" cy="908720"/>
          </a:xfrm>
        </p:spPr>
        <p:txBody>
          <a:bodyPr/>
          <a:lstStyle/>
          <a:p>
            <a:r>
              <a:rPr lang="fr-FR" dirty="0" smtClean="0"/>
              <a:t>La conception universelle de l’apprentissage : </a:t>
            </a:r>
          </a:p>
          <a:p>
            <a:r>
              <a:rPr lang="fr-FR" dirty="0" smtClean="0"/>
              <a:t>exemples d’application</a:t>
            </a:r>
            <a:endParaRPr lang="fr-FR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50603" y="1230876"/>
            <a:ext cx="2669061" cy="4759880"/>
          </a:xfrm>
          <a:prstGeom prst="rect">
            <a:avLst/>
          </a:prstGeom>
          <a:noFill/>
          <a:ln>
            <a:solidFill>
              <a:srgbClr val="A82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229955" y="1230876"/>
            <a:ext cx="2663947" cy="4759880"/>
          </a:xfrm>
          <a:prstGeom prst="rect">
            <a:avLst/>
          </a:prstGeom>
          <a:noFill/>
          <a:ln>
            <a:solidFill>
              <a:srgbClr val="288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168706" y="1230876"/>
            <a:ext cx="2663946" cy="47598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556433" y="1316781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Représentation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408029" y="1316781"/>
            <a:ext cx="230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Action et expression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6471979" y="1316781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Engagement</a:t>
            </a:r>
            <a:endParaRPr lang="fr-CA" sz="18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8"/>
            </p:custDataLst>
          </p:nvPr>
        </p:nvSpPr>
        <p:spPr>
          <a:xfrm>
            <a:off x="269810" y="1960997"/>
            <a:ext cx="26690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Vidéos : sous-titrer ou offrir la possibilité de télécharger l’audio seulement et le script.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Notions importantes : offrir un choix entre une lecture ou une vidéo.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Construire un lexique des mots importants du cours.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Présenter les concepts de plusieurs façons : exposés, schémas, graphiques, illustrations, vidéos, audio...</a:t>
            </a: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3224284" y="1960997"/>
            <a:ext cx="266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Construire des </a:t>
            </a:r>
            <a:r>
              <a:rPr lang="fr-CA" sz="1400" dirty="0">
                <a:latin typeface="Trebuchet MS" panose="020B0603020202020204" pitchFamily="34" charset="0"/>
                <a:cs typeface="Calibri Light" panose="020F0302020204030204" pitchFamily="34" charset="0"/>
              </a:rPr>
              <a:t>q</a:t>
            </a: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uiz formatifs.</a:t>
            </a:r>
          </a:p>
          <a:p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Remplacer une évaluation traditionnelle par une carte conceptuelle.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Offrir plus de temps à tous les étudiants aux évaluations.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Organiser une séance de révision collective.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Proposer un choix de questions à l’intérieur d’un examen.</a:t>
            </a: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10"/>
            </p:custDataLst>
          </p:nvPr>
        </p:nvSpPr>
        <p:spPr>
          <a:xfrm>
            <a:off x="6165073" y="1960997"/>
            <a:ext cx="26582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Créer une « Boîte à outils ». </a:t>
            </a: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Créer une foire aux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Faire une vidéo d’introduction au cours + à chaque séance</a:t>
            </a:r>
            <a:r>
              <a:rPr lang="fr-CA" sz="1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(cours à distance).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Relier chaque activité à un objectif d’apprentissage.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Trebuchet MS" panose="020B0603020202020204" pitchFamily="34" charset="0"/>
                <a:cs typeface="Calibri Light" panose="020F0302020204030204" pitchFamily="34" charset="0"/>
              </a:rPr>
              <a:t>Faire une évaluation de l’enseignement à mi-parcours.</a:t>
            </a:r>
          </a:p>
        </p:txBody>
      </p:sp>
      <p:sp>
        <p:nvSpPr>
          <p:cNvPr id="13" name="ZoneTexte 12"/>
          <p:cNvSpPr txBox="1"/>
          <p:nvPr>
            <p:custDataLst>
              <p:tags r:id="rId11"/>
            </p:custDataLst>
          </p:nvPr>
        </p:nvSpPr>
        <p:spPr>
          <a:xfrm rot="20389628">
            <a:off x="2182016" y="916894"/>
            <a:ext cx="104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Bradley Hand ITC" panose="03070402050302030203" pitchFamily="66" charset="0"/>
              </a:rPr>
              <a:t>Quoi ? </a:t>
            </a:r>
            <a:endParaRPr lang="fr-CA" sz="2400" b="1" dirty="0">
              <a:latin typeface="Bradley Hand ITC" panose="03070402050302030203" pitchFamily="66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12"/>
            </p:custDataLst>
          </p:nvPr>
        </p:nvSpPr>
        <p:spPr>
          <a:xfrm rot="20389628">
            <a:off x="5052960" y="835032"/>
            <a:ext cx="171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Bradley Hand ITC" panose="03070402050302030203" pitchFamily="66" charset="0"/>
              </a:rPr>
              <a:t>Comment  ? </a:t>
            </a:r>
            <a:endParaRPr lang="fr-CA" sz="2400" b="1" dirty="0">
              <a:latin typeface="Bradley Hand ITC" panose="03070402050302030203" pitchFamily="66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3"/>
            </p:custDataLst>
          </p:nvPr>
        </p:nvSpPr>
        <p:spPr>
          <a:xfrm rot="20389628">
            <a:off x="7356191" y="881157"/>
            <a:ext cx="171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Bradley Hand ITC" panose="03070402050302030203" pitchFamily="66" charset="0"/>
              </a:rPr>
              <a:t>Pourquoi  ? </a:t>
            </a:r>
            <a:endParaRPr lang="fr-CA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La CUA dans mes pratiques</a:t>
            </a:r>
            <a:endParaRPr lang="fr-FR" dirty="0"/>
          </a:p>
        </p:txBody>
      </p:sp>
      <p:grpSp>
        <p:nvGrpSpPr>
          <p:cNvPr id="7" name="Google Shape;286;p36"/>
          <p:cNvGrpSpPr/>
          <p:nvPr>
            <p:custDataLst>
              <p:tags r:id="rId2"/>
            </p:custDataLst>
          </p:nvPr>
        </p:nvGrpSpPr>
        <p:grpSpPr>
          <a:xfrm>
            <a:off x="7744348" y="176661"/>
            <a:ext cx="1269849" cy="1271636"/>
            <a:chOff x="7874545" y="0"/>
            <a:chExt cx="1269849" cy="1271636"/>
          </a:xfrm>
        </p:grpSpPr>
        <p:pic>
          <p:nvPicPr>
            <p:cNvPr id="11" name="Google Shape;287;p36"/>
            <p:cNvPicPr preferRelativeResize="0"/>
            <p:nvPr/>
          </p:nvPicPr>
          <p:blipFill rotWithShape="1">
            <a:blip r:embed="rId6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288;p36"/>
            <p:cNvSpPr/>
            <p:nvPr/>
          </p:nvSpPr>
          <p:spPr>
            <a:xfrm>
              <a:off x="7916434" y="102600"/>
              <a:ext cx="504600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2A83C"/>
                  </a:solidFill>
                </a:rPr>
                <a:t>1</a:t>
              </a:r>
              <a:r>
                <a:rPr lang="en-US" sz="2200" b="1" dirty="0" smtClean="0">
                  <a:solidFill>
                    <a:srgbClr val="F2A83C"/>
                  </a:solidFill>
                </a:rPr>
                <a:t>0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  <p:sp>
        <p:nvSpPr>
          <p:cNvPr id="6" name="Espace réservé du texte 2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11560" y="1844824"/>
            <a:ext cx="7632848" cy="37444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Identifiez une pratique pédagogique inclusive que vous faites déjà dans vos cours.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Associez cette pratique aux principes de la CUA.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Partagez votre pratique avec vos collègues.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433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Groupes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0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Déroulé général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dirty="0" smtClean="0"/>
              <a:t>Individuellement, lecture de votre cas. (10 minutes)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 smtClean="0"/>
              <a:t>Formation des groupes d’experts.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 smtClean="0"/>
              <a:t>Résolution du cas en groupe d’experts (20 minutes)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Identification de la problématique. 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Recherche de solutions.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Liens entre les solutions et la CUA.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 smtClean="0"/>
              <a:t>Retour en équipe de travail et présentation des cas et discussion. (15 minutes)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 smtClean="0"/>
              <a:t>Plénière. (</a:t>
            </a:r>
            <a:r>
              <a:rPr lang="fr-FR" dirty="0"/>
              <a:t>5</a:t>
            </a:r>
            <a:r>
              <a:rPr lang="fr-FR" dirty="0" smtClean="0"/>
              <a:t> minutes)</a:t>
            </a:r>
            <a:endParaRPr lang="fr-FR" dirty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8B3211-89C4-4D1B-87D5-23F959971B4A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smtClean="0"/>
          </a:p>
        </p:txBody>
      </p:sp>
      <p:grpSp>
        <p:nvGrpSpPr>
          <p:cNvPr id="9" name="Google Shape;286;p36"/>
          <p:cNvGrpSpPr/>
          <p:nvPr>
            <p:custDataLst>
              <p:tags r:id="rId4"/>
            </p:custDataLst>
          </p:nvPr>
        </p:nvGrpSpPr>
        <p:grpSpPr>
          <a:xfrm>
            <a:off x="7744348" y="104843"/>
            <a:ext cx="1269849" cy="1271636"/>
            <a:chOff x="7874545" y="0"/>
            <a:chExt cx="1269849" cy="1271636"/>
          </a:xfrm>
        </p:grpSpPr>
        <p:pic>
          <p:nvPicPr>
            <p:cNvPr id="10" name="Google Shape;287;p36"/>
            <p:cNvPicPr preferRelativeResize="0"/>
            <p:nvPr/>
          </p:nvPicPr>
          <p:blipFill rotWithShape="1">
            <a:blip r:embed="rId7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88;p36"/>
            <p:cNvSpPr/>
            <p:nvPr/>
          </p:nvSpPr>
          <p:spPr>
            <a:xfrm>
              <a:off x="7916434" y="102600"/>
              <a:ext cx="504600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2A83C"/>
                  </a:solidFill>
                </a:rPr>
                <a:t>5</a:t>
              </a:r>
              <a:r>
                <a:rPr lang="en-US" sz="2200" b="1" dirty="0" smtClean="0">
                  <a:solidFill>
                    <a:srgbClr val="F2A83C"/>
                  </a:solidFill>
                </a:rPr>
                <a:t>0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Propositions de solutions  Cas 1</a:t>
            </a:r>
            <a:endParaRPr lang="fr-FR" dirty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8B3211-89C4-4D1B-87D5-23F959971B4A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smtClean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" y="1142680"/>
            <a:ext cx="8457302" cy="49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/>
              <a:t>Document synthèse de l’atelier</a:t>
            </a:r>
            <a:endParaRPr lang="fr-FR" altLang="fr-FR" sz="240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2400" dirty="0" smtClean="0"/>
              <a:t>Un grand merci à tous les participants de cet atelier !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r>
              <a:rPr lang="fr-FR" sz="2400" dirty="0" smtClean="0"/>
              <a:t>Vous trouverez:</a:t>
            </a:r>
          </a:p>
          <a:p>
            <a:pPr marL="0" lvl="0" indent="0">
              <a:buNone/>
            </a:pPr>
            <a:r>
              <a:rPr lang="fr-FR" sz="2400" dirty="0" smtClean="0"/>
              <a:t>Les diapos qui ont servi de support</a:t>
            </a:r>
          </a:p>
          <a:p>
            <a:pPr marL="0" lvl="0" indent="0">
              <a:buNone/>
            </a:pPr>
            <a:r>
              <a:rPr lang="fr-FR" sz="2400" dirty="0" smtClean="0"/>
              <a:t>Les traces de l’atelier</a:t>
            </a:r>
          </a:p>
          <a:p>
            <a:pPr marL="0" lvl="0" indent="0">
              <a:buNone/>
            </a:pPr>
            <a:r>
              <a:rPr lang="fr-FR" sz="2400" dirty="0" smtClean="0"/>
              <a:t>Des propositions de solutions pour les études de cas</a:t>
            </a:r>
          </a:p>
          <a:p>
            <a:pPr marL="0" lvl="0" indent="0">
              <a:buNone/>
            </a:pPr>
            <a:r>
              <a:rPr lang="fr-FR" sz="2400" dirty="0" smtClean="0"/>
              <a:t>Des références et liens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9059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Propositions </a:t>
            </a:r>
            <a:r>
              <a:rPr lang="fr-FR" smtClean="0"/>
              <a:t>de solutions  Cas 2</a:t>
            </a:r>
            <a:endParaRPr lang="fr-FR" dirty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8B3211-89C4-4D1B-87D5-23F959971B4A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smtClean="0"/>
          </a:p>
        </p:txBody>
      </p:sp>
      <p:sp>
        <p:nvSpPr>
          <p:cNvPr id="11" name="Google Shape;288;p36"/>
          <p:cNvSpPr/>
          <p:nvPr/>
        </p:nvSpPr>
        <p:spPr>
          <a:xfrm>
            <a:off x="7786237" y="207443"/>
            <a:ext cx="504600" cy="46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2A83C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837838"/>
            <a:ext cx="8821382" cy="51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Pédagogie inclusive </a:t>
            </a:r>
            <a:r>
              <a:rPr lang="fr-FR" dirty="0" err="1" smtClean="0"/>
              <a:t>REx</a:t>
            </a:r>
            <a:r>
              <a:rPr lang="fr-FR" dirty="0" smtClean="0"/>
              <a:t> : témoignage de Simon Rainville, Université Laval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lmjuxDyyfM4"/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7544" y="1282261"/>
            <a:ext cx="8295115" cy="46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Billets de sortie </a:t>
            </a:r>
            <a:endParaRPr lang="fr-FR" dirty="0"/>
          </a:p>
        </p:txBody>
      </p:sp>
      <p:pic>
        <p:nvPicPr>
          <p:cNvPr id="3" name="Picture 2" descr="RÃ©sultats de recherche d'images pour Â«Â image post-itÂ Â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1316"/>
          <a:stretch/>
        </p:blipFill>
        <p:spPr bwMode="auto">
          <a:xfrm rot="1397214">
            <a:off x="6846035" y="4213218"/>
            <a:ext cx="1613036" cy="16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67544" y="2204864"/>
            <a:ext cx="7632848" cy="1584176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Identifiez un élément que vous retenez de l’atelier</a:t>
            </a:r>
          </a:p>
          <a:p>
            <a:pPr>
              <a:defRPr/>
            </a:pPr>
            <a:r>
              <a:rPr lang="fr-FR" sz="2400" dirty="0" smtClean="0"/>
              <a:t>Identifiez une question en suspens </a:t>
            </a:r>
          </a:p>
          <a:p>
            <a:pPr marL="0" indent="0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Un élément de l’atelier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RÃ©sultats de recherche d'images pour Â«Â image post-itÂ Â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1316"/>
          <a:stretch/>
        </p:blipFill>
        <p:spPr bwMode="auto">
          <a:xfrm rot="1397214">
            <a:off x="6918043" y="2961101"/>
            <a:ext cx="1613036" cy="16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323528" y="980728"/>
            <a:ext cx="8640960" cy="48332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L’inclusion , c’est la base de bonnes pédagogies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pédagogie inclusive bénéficie à bien plus de personnes que prévu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idées nouvelles d’organisation pédagogique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Certaines actions pédagogiques visant un petit groupe peuvent être profitables à tous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utile à tous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L’inclusion c’est pas spontané !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Etre à l’écoute des personnes concernées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Créer des conditions de partage entre étudiants pour favoriser l’apprentissage entre eux et leur diversité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Tous à Brest à QPES, la semaine prochaine !</a:t>
            </a:r>
          </a:p>
          <a:p>
            <a:pPr marL="0" indent="0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Questions en suspens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RÃ©sultats de recherche d'images pour Â«Â image post-itÂ Â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1316"/>
          <a:stretch/>
        </p:blipFill>
        <p:spPr bwMode="auto">
          <a:xfrm rot="1397214">
            <a:off x="6846035" y="4213218"/>
            <a:ext cx="1613036" cy="16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251520" y="1484784"/>
            <a:ext cx="7632848" cy="331236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Quid de l’inclusion des élèves à haut potentiel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Multiplier les moyens ( de communication, d’évaluation…) peut être chronophage. Comment être efficace?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trouver le temps et les moyens?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l’institution ?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Est-ce que ce n’est pas l’occasion de questionner les stratégies d’enseignement?</a:t>
            </a:r>
          </a:p>
          <a:p>
            <a:pPr marL="0" indent="0">
              <a:buNone/>
              <a:defRPr/>
            </a:pPr>
            <a:endParaRPr 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Merci pour votre participation !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11560" y="1412776"/>
            <a:ext cx="7632848" cy="403244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Sandrine Poirier – Conseillère pédagogique – Bureau de soutien à l’enseignement- Université Laval - Québec</a:t>
            </a:r>
          </a:p>
          <a:p>
            <a:pPr marL="0" indent="0">
              <a:buNone/>
            </a:pPr>
            <a:r>
              <a:rPr lang="fr-FR" sz="2400" dirty="0" smtClean="0"/>
              <a:t>Sandrine </a:t>
            </a:r>
            <a:r>
              <a:rPr lang="fr-FR" sz="2400" dirty="0" err="1" smtClean="0"/>
              <a:t>Gelly-Guichoux</a:t>
            </a:r>
            <a:r>
              <a:rPr lang="fr-FR" sz="2400" dirty="0" smtClean="0"/>
              <a:t> - Chargée </a:t>
            </a:r>
            <a:r>
              <a:rPr lang="fr-FR" sz="2400" dirty="0"/>
              <a:t>de développement </a:t>
            </a:r>
            <a:r>
              <a:rPr lang="fr-FR" sz="2400" dirty="0" smtClean="0"/>
              <a:t>pédagogique, Centre de Développement Pédagogique (CDP) de l’Université de Nantes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0" name="Google Shape;1086;p115"/>
          <p:cNvSpPr/>
          <p:nvPr>
            <p:custDataLst>
              <p:tags r:id="rId3"/>
            </p:custDataLst>
          </p:nvPr>
        </p:nvSpPr>
        <p:spPr>
          <a:xfrm>
            <a:off x="2743200" y="655100"/>
            <a:ext cx="7656400" cy="4626575"/>
          </a:xfrm>
          <a:custGeom>
            <a:avLst/>
            <a:gdLst/>
            <a:ahLst/>
            <a:cxnLst/>
            <a:rect l="l" t="t" r="r" b="b"/>
            <a:pathLst>
              <a:path w="306256" h="185063" extrusionOk="0">
                <a:moveTo>
                  <a:pt x="0" y="185063"/>
                </a:moveTo>
                <a:cubicBezTo>
                  <a:pt x="3412" y="181242"/>
                  <a:pt x="4641" y="174691"/>
                  <a:pt x="20472" y="162135"/>
                </a:cubicBezTo>
                <a:cubicBezTo>
                  <a:pt x="36303" y="149579"/>
                  <a:pt x="59231" y="119145"/>
                  <a:pt x="94988" y="109728"/>
                </a:cubicBezTo>
                <a:cubicBezTo>
                  <a:pt x="130745" y="100311"/>
                  <a:pt x="199803" y="123921"/>
                  <a:pt x="235014" y="105633"/>
                </a:cubicBezTo>
                <a:cubicBezTo>
                  <a:pt x="270225" y="87345"/>
                  <a:pt x="294382" y="17606"/>
                  <a:pt x="306256" y="0"/>
                </a:cubicBez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15"/>
          <p:cNvSpPr/>
          <p:nvPr>
            <p:custDataLst>
              <p:tags r:id="rId4"/>
            </p:custDataLst>
          </p:nvPr>
        </p:nvSpPr>
        <p:spPr>
          <a:xfrm>
            <a:off x="777925" y="1719625"/>
            <a:ext cx="8618550" cy="4032900"/>
          </a:xfrm>
          <a:custGeom>
            <a:avLst/>
            <a:gdLst/>
            <a:ahLst/>
            <a:cxnLst/>
            <a:rect l="l" t="t" r="r" b="b"/>
            <a:pathLst>
              <a:path w="344742" h="161316" extrusionOk="0">
                <a:moveTo>
                  <a:pt x="0" y="161316"/>
                </a:moveTo>
                <a:cubicBezTo>
                  <a:pt x="13921" y="157222"/>
                  <a:pt x="59095" y="137569"/>
                  <a:pt x="83524" y="136750"/>
                </a:cubicBezTo>
                <a:cubicBezTo>
                  <a:pt x="107954" y="135931"/>
                  <a:pt x="122011" y="158587"/>
                  <a:pt x="146577" y="156403"/>
                </a:cubicBezTo>
                <a:cubicBezTo>
                  <a:pt x="171143" y="154219"/>
                  <a:pt x="197893" y="149715"/>
                  <a:pt x="230920" y="123648"/>
                </a:cubicBezTo>
                <a:cubicBezTo>
                  <a:pt x="263948" y="97581"/>
                  <a:pt x="325772" y="20608"/>
                  <a:pt x="344742" y="0"/>
                </a:cubicBezTo>
              </a:path>
            </a:pathLst>
          </a:cu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4;p115"/>
          <p:cNvSpPr/>
          <p:nvPr>
            <p:custDataLst>
              <p:tags r:id="rId5"/>
            </p:custDataLst>
          </p:nvPr>
        </p:nvSpPr>
        <p:spPr>
          <a:xfrm>
            <a:off x="1821975" y="2529102"/>
            <a:ext cx="8439425" cy="2437350"/>
          </a:xfrm>
          <a:custGeom>
            <a:avLst/>
            <a:gdLst/>
            <a:ahLst/>
            <a:cxnLst/>
            <a:rect l="l" t="t" r="r" b="b"/>
            <a:pathLst>
              <a:path w="337577" h="97494" extrusionOk="0">
                <a:moveTo>
                  <a:pt x="0" y="70798"/>
                </a:moveTo>
                <a:cubicBezTo>
                  <a:pt x="21564" y="68887"/>
                  <a:pt x="89257" y="55103"/>
                  <a:pt x="129381" y="59334"/>
                </a:cubicBezTo>
                <a:cubicBezTo>
                  <a:pt x="169506" y="63565"/>
                  <a:pt x="207583" y="104508"/>
                  <a:pt x="240747" y="96183"/>
                </a:cubicBezTo>
                <a:cubicBezTo>
                  <a:pt x="273911" y="87858"/>
                  <a:pt x="312670" y="25078"/>
                  <a:pt x="328365" y="9383"/>
                </a:cubicBezTo>
                <a:cubicBezTo>
                  <a:pt x="344060" y="-6312"/>
                  <a:pt x="333824" y="3241"/>
                  <a:pt x="334916" y="2013"/>
                </a:cubicBez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 bwMode="auto">
          <a:xfrm>
            <a:off x="168722" y="0"/>
            <a:ext cx="8795766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Bibliographie et </a:t>
            </a:r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 bwMode="auto">
          <a:xfrm>
            <a:off x="179512" y="1052736"/>
            <a:ext cx="8712968" cy="4824536"/>
          </a:xfrm>
        </p:spPr>
        <p:txBody>
          <a:bodyPr/>
          <a:lstStyle/>
          <a:p>
            <a:pPr>
              <a:defRPr/>
            </a:pPr>
            <a:r>
              <a:rPr lang="fr-CA" sz="1800" dirty="0" smtClean="0"/>
              <a:t>L’approche pédagogique inclusive, Université Laval, 2018, </a:t>
            </a:r>
            <a:r>
              <a:rPr lang="fr-CA" sz="1800" dirty="0" smtClean="0">
                <a:hlinkClick r:id="rId5"/>
              </a:rPr>
              <a:t>https</a:t>
            </a:r>
            <a:r>
              <a:rPr lang="fr-CA" sz="1800" dirty="0">
                <a:hlinkClick r:id="rId5"/>
              </a:rPr>
              <a:t>://</a:t>
            </a:r>
            <a:r>
              <a:rPr lang="fr-CA" sz="1800" dirty="0" smtClean="0">
                <a:hlinkClick r:id="rId5"/>
              </a:rPr>
              <a:t>www.enseigner.ulaval.ca/ressources-pedagogiques/l-approche-pedagogique-inclusive</a:t>
            </a:r>
            <a:r>
              <a:rPr lang="fr-CA" sz="1800" dirty="0" smtClean="0"/>
              <a:t> </a:t>
            </a:r>
          </a:p>
          <a:p>
            <a:pPr>
              <a:defRPr/>
            </a:pPr>
            <a:r>
              <a:rPr lang="fr-CA" sz="1800" dirty="0" smtClean="0"/>
              <a:t>Les applications pédagogiques de la conception universelle de l’apprentissage, </a:t>
            </a:r>
            <a:r>
              <a:rPr lang="fr-CA" sz="1800" dirty="0">
                <a:hlinkClick r:id="rId6"/>
              </a:rPr>
              <a:t>http://pcua.ca</a:t>
            </a:r>
            <a:r>
              <a:rPr lang="fr-CA" sz="1800" dirty="0" smtClean="0">
                <a:hlinkClick r:id="rId6"/>
              </a:rPr>
              <a:t>/</a:t>
            </a:r>
            <a:r>
              <a:rPr lang="fr-CA" sz="1800" dirty="0" smtClean="0"/>
              <a:t> </a:t>
            </a:r>
          </a:p>
          <a:p>
            <a:pPr>
              <a:defRPr/>
            </a:pPr>
            <a:r>
              <a:rPr lang="fr-CA" sz="1800" dirty="0" smtClean="0"/>
              <a:t>About </a:t>
            </a:r>
            <a:r>
              <a:rPr lang="fr-CA" sz="1800" dirty="0" err="1" smtClean="0"/>
              <a:t>universal</a:t>
            </a:r>
            <a:r>
              <a:rPr lang="fr-CA" sz="1800" dirty="0" smtClean="0"/>
              <a:t> design for </a:t>
            </a:r>
            <a:r>
              <a:rPr lang="fr-CA" sz="1800" dirty="0" err="1" smtClean="0"/>
              <a:t>learning</a:t>
            </a:r>
            <a:r>
              <a:rPr lang="fr-CA" sz="1800" dirty="0" smtClean="0"/>
              <a:t>, CAST, 2019, </a:t>
            </a:r>
            <a:r>
              <a:rPr lang="fr-CA" sz="1800" dirty="0">
                <a:hlinkClick r:id="rId7"/>
              </a:rPr>
              <a:t>http://www.cast.org/our-work/about-udl.html#.</a:t>
            </a:r>
            <a:r>
              <a:rPr lang="fr-CA" sz="1800" dirty="0" smtClean="0">
                <a:hlinkClick r:id="rId7"/>
              </a:rPr>
              <a:t>XQDBsVxKiM8</a:t>
            </a:r>
            <a:r>
              <a:rPr lang="fr-CA" sz="1800" dirty="0" smtClean="0"/>
              <a:t> </a:t>
            </a:r>
          </a:p>
          <a:p>
            <a:pPr>
              <a:defRPr/>
            </a:pPr>
            <a:r>
              <a:rPr lang="fr-CA" sz="1800" dirty="0" smtClean="0"/>
              <a:t>Des exemples d’application de l’approche pédagogique inclusive, Université Laval, 2017, </a:t>
            </a:r>
            <a:r>
              <a:rPr lang="fr-CA" sz="1800" dirty="0">
                <a:hlinkClick r:id="rId8"/>
              </a:rPr>
              <a:t>https://</a:t>
            </a:r>
            <a:r>
              <a:rPr lang="fr-CA" sz="1800" dirty="0" smtClean="0">
                <a:hlinkClick r:id="rId8"/>
              </a:rPr>
              <a:t>www.enseigner.ulaval.ca/ressources-pedagogiques/des-exemples-d-application-de-l-approche-pedagogique-inclusive</a:t>
            </a:r>
            <a:endParaRPr lang="fr-CA" sz="1800" dirty="0" smtClean="0"/>
          </a:p>
          <a:p>
            <a:pPr>
              <a:defRPr/>
            </a:pPr>
            <a:r>
              <a:rPr lang="fr-CA" sz="1800" dirty="0" smtClean="0"/>
              <a:t>Bergeron, L., Rousseau, N. et Leclerc, M. (2011). La pédagogie universelle : au cœur de la planification de l’inclusion scolaire, </a:t>
            </a:r>
            <a:r>
              <a:rPr lang="fr-CA" sz="1800" i="1" dirty="0" smtClean="0"/>
              <a:t>Éducation et francophonie</a:t>
            </a:r>
            <a:r>
              <a:rPr lang="fr-CA" sz="1800" dirty="0"/>
              <a:t>, volume </a:t>
            </a:r>
            <a:r>
              <a:rPr lang="fr-CA" sz="1800" dirty="0" smtClean="0"/>
              <a:t>XXXIX, numéro 2, p.87-104, </a:t>
            </a:r>
            <a:r>
              <a:rPr lang="fr-CA" sz="1800" dirty="0">
                <a:hlinkClick r:id="rId9"/>
              </a:rPr>
              <a:t>https://</a:t>
            </a:r>
            <a:r>
              <a:rPr lang="fr-CA" sz="1800" dirty="0" smtClean="0">
                <a:hlinkClick r:id="rId9"/>
              </a:rPr>
              <a:t>www.acelf.ca/c/revue/pdf/EF-39-2-087_BERGERON.pdf</a:t>
            </a:r>
            <a:r>
              <a:rPr lang="fr-CA" sz="1800" dirty="0" smtClean="0"/>
              <a:t> </a:t>
            </a:r>
            <a:r>
              <a:rPr lang="fr-CA" sz="1800" i="1" dirty="0" smtClean="0"/>
              <a:t> 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24006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/>
              <a:t>Objectifs de l’atelier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buNone/>
            </a:pPr>
            <a:endParaRPr lang="fr-FR" sz="2400" dirty="0" smtClean="0"/>
          </a:p>
          <a:p>
            <a:pPr lvl="0"/>
            <a:r>
              <a:rPr lang="fr-FR" sz="2400" dirty="0"/>
              <a:t>I</a:t>
            </a:r>
            <a:r>
              <a:rPr lang="fr-FR" sz="2400" dirty="0" smtClean="0"/>
              <a:t>dentifier </a:t>
            </a:r>
            <a:r>
              <a:rPr lang="fr-FR" sz="2400" dirty="0"/>
              <a:t>les facteurs de réussite pour les étudiants en régime spécifique</a:t>
            </a:r>
          </a:p>
          <a:p>
            <a:pPr lvl="0"/>
            <a:r>
              <a:rPr lang="fr-FR" sz="2400" dirty="0"/>
              <a:t>Identifier des moyens pour agir avec une approche pédagogique </a:t>
            </a:r>
            <a:r>
              <a:rPr lang="fr-FR" sz="2400" dirty="0" smtClean="0"/>
              <a:t>inclusive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09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Programme général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11560" y="1844824"/>
            <a:ext cx="7632848" cy="3744416"/>
          </a:xfrm>
        </p:spPr>
        <p:txBody>
          <a:bodyPr/>
          <a:lstStyle/>
          <a:p>
            <a:r>
              <a:rPr lang="fr-FR" sz="2400" dirty="0" smtClean="0"/>
              <a:t>Identifier les publics spécifiques</a:t>
            </a:r>
          </a:p>
          <a:p>
            <a:r>
              <a:rPr lang="fr-FR" sz="2400" dirty="0" smtClean="0"/>
              <a:t>Identifier les facteurs de réussite pour ces publics spécifiques</a:t>
            </a:r>
          </a:p>
          <a:p>
            <a:r>
              <a:rPr lang="fr-FR" sz="2400" dirty="0" smtClean="0"/>
              <a:t>Découvrir la CUA</a:t>
            </a:r>
          </a:p>
          <a:p>
            <a:r>
              <a:rPr lang="fr-FR" sz="2400" dirty="0" smtClean="0"/>
              <a:t>A partir d’études de cas, agir en faveur de la réussite et identifier des actions à mettre en œuvre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7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Publics spécifiques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8975278" cy="908720"/>
          </a:xfrm>
        </p:spPr>
        <p:txBody>
          <a:bodyPr/>
          <a:lstStyle/>
          <a:p>
            <a:r>
              <a:rPr lang="fr-FR" dirty="0" smtClean="0"/>
              <a:t>Publics spécifiques et facteurs de réussite</a:t>
            </a:r>
            <a:endParaRPr lang="fr-FR" dirty="0"/>
          </a:p>
        </p:txBody>
      </p:sp>
      <p:sp>
        <p:nvSpPr>
          <p:cNvPr id="6" name="Carré corné 5"/>
          <p:cNvSpPr/>
          <p:nvPr>
            <p:custDataLst>
              <p:tags r:id="rId2"/>
            </p:custDataLst>
          </p:nvPr>
        </p:nvSpPr>
        <p:spPr>
          <a:xfrm>
            <a:off x="4982649" y="1268760"/>
            <a:ext cx="3816424" cy="3816424"/>
          </a:xfrm>
          <a:prstGeom prst="foldedCorner">
            <a:avLst/>
          </a:prstGeom>
          <a:solidFill>
            <a:srgbClr val="F5498B"/>
          </a:solidFill>
          <a:ln>
            <a:solidFill>
              <a:srgbClr val="F549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Individuellement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Indiquer les facteurs influant sur la réussite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>
                <a:solidFill>
                  <a:schemeClr val="tx1"/>
                </a:solidFill>
              </a:rPr>
              <a:t>idée /post-it</a:t>
            </a:r>
          </a:p>
        </p:txBody>
      </p:sp>
      <p:sp>
        <p:nvSpPr>
          <p:cNvPr id="5" name="Carré corné 4"/>
          <p:cNvSpPr/>
          <p:nvPr>
            <p:custDataLst>
              <p:tags r:id="rId3"/>
            </p:custDataLst>
          </p:nvPr>
        </p:nvSpPr>
        <p:spPr>
          <a:xfrm>
            <a:off x="395536" y="1268760"/>
            <a:ext cx="3816424" cy="3816424"/>
          </a:xfrm>
          <a:prstGeom prst="folded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Individuellement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Indiquer les différents publics spécifiques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>
                <a:solidFill>
                  <a:schemeClr val="tx1"/>
                </a:solidFill>
              </a:rPr>
              <a:t>idée /post-it</a:t>
            </a:r>
          </a:p>
        </p:txBody>
      </p:sp>
      <p:grpSp>
        <p:nvGrpSpPr>
          <p:cNvPr id="7" name="Google Shape;286;p36"/>
          <p:cNvGrpSpPr/>
          <p:nvPr>
            <p:custDataLst>
              <p:tags r:id="rId4"/>
            </p:custDataLst>
          </p:nvPr>
        </p:nvGrpSpPr>
        <p:grpSpPr>
          <a:xfrm>
            <a:off x="7896778" y="188640"/>
            <a:ext cx="1067710" cy="1080120"/>
            <a:chOff x="7874545" y="0"/>
            <a:chExt cx="1269849" cy="1271636"/>
          </a:xfrm>
        </p:grpSpPr>
        <p:pic>
          <p:nvPicPr>
            <p:cNvPr id="8" name="Google Shape;287;p36"/>
            <p:cNvPicPr preferRelativeResize="0"/>
            <p:nvPr/>
          </p:nvPicPr>
          <p:blipFill rotWithShape="1">
            <a:blip r:embed="rId7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88;p36"/>
            <p:cNvSpPr/>
            <p:nvPr/>
          </p:nvSpPr>
          <p:spPr>
            <a:xfrm>
              <a:off x="7916434" y="102600"/>
              <a:ext cx="504600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2A83C"/>
                  </a:solidFill>
                </a:rPr>
                <a:t>5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3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8975278" cy="908720"/>
          </a:xfrm>
        </p:spPr>
        <p:txBody>
          <a:bodyPr/>
          <a:lstStyle/>
          <a:p>
            <a:r>
              <a:rPr lang="fr-FR" dirty="0" smtClean="0"/>
              <a:t>Publics </a:t>
            </a:r>
            <a:r>
              <a:rPr lang="fr-FR" dirty="0" smtClean="0"/>
              <a:t>spécifiques</a:t>
            </a:r>
            <a:endParaRPr lang="fr-FR" dirty="0"/>
          </a:p>
        </p:txBody>
      </p:sp>
      <p:sp>
        <p:nvSpPr>
          <p:cNvPr id="5" name="Carré corné 4"/>
          <p:cNvSpPr/>
          <p:nvPr>
            <p:custDataLst>
              <p:tags r:id="rId2"/>
            </p:custDataLst>
          </p:nvPr>
        </p:nvSpPr>
        <p:spPr>
          <a:xfrm>
            <a:off x="395536" y="1268760"/>
            <a:ext cx="8496944" cy="3816424"/>
          </a:xfrm>
          <a:prstGeom prst="folded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2957" y="1330312"/>
            <a:ext cx="4625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Père-Mère ou soutien de famille</a:t>
            </a:r>
          </a:p>
          <a:p>
            <a:r>
              <a:rPr lang="fr-FR" sz="1800" dirty="0" smtClean="0"/>
              <a:t>Les hauts potentiels</a:t>
            </a:r>
          </a:p>
          <a:p>
            <a:r>
              <a:rPr lang="fr-FR" sz="1800" dirty="0" smtClean="0"/>
              <a:t>Etudiants à haute capacité</a:t>
            </a:r>
          </a:p>
          <a:p>
            <a:r>
              <a:rPr lang="fr-FR" sz="1800" dirty="0" smtClean="0"/>
              <a:t>Socialement défavorisé (lien avec réussite)</a:t>
            </a:r>
          </a:p>
          <a:p>
            <a:r>
              <a:rPr lang="fr-FR" sz="1800" dirty="0" smtClean="0"/>
              <a:t>Etudiants en échecs</a:t>
            </a:r>
          </a:p>
          <a:p>
            <a:r>
              <a:rPr lang="fr-FR" sz="1800" dirty="0" smtClean="0"/>
              <a:t>Handicap « psy » « </a:t>
            </a:r>
            <a:r>
              <a:rPr lang="fr-FR" sz="1800" dirty="0" err="1" smtClean="0"/>
              <a:t>dys</a:t>
            </a:r>
            <a:r>
              <a:rPr lang="fr-FR" sz="1800" dirty="0" smtClean="0"/>
              <a:t> » </a:t>
            </a:r>
          </a:p>
          <a:p>
            <a:r>
              <a:rPr lang="fr-FR" sz="1800" dirty="0" smtClean="0"/>
              <a:t>Handicap physique</a:t>
            </a:r>
          </a:p>
          <a:p>
            <a:r>
              <a:rPr lang="fr-FR" sz="1800" dirty="0" smtClean="0"/>
              <a:t>Etudiants malades</a:t>
            </a:r>
          </a:p>
          <a:p>
            <a:r>
              <a:rPr lang="fr-FR" sz="1800" dirty="0" smtClean="0"/>
              <a:t>Elèves AST </a:t>
            </a:r>
          </a:p>
          <a:p>
            <a:r>
              <a:rPr lang="fr-FR" sz="1800" dirty="0" smtClean="0"/>
              <a:t>Etudiants SUP</a:t>
            </a:r>
          </a:p>
          <a:p>
            <a:r>
              <a:rPr lang="fr-FR" sz="1800" dirty="0" smtClean="0"/>
              <a:t>Musiciens haut niveau</a:t>
            </a:r>
          </a:p>
          <a:p>
            <a:r>
              <a:rPr lang="fr-FR" sz="1800" dirty="0" smtClean="0"/>
              <a:t>Sportifs haut niveau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133031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Bagage </a:t>
            </a:r>
            <a:r>
              <a:rPr lang="fr-FR" sz="1800" dirty="0" err="1" smtClean="0"/>
              <a:t>pré-requis</a:t>
            </a:r>
            <a:r>
              <a:rPr lang="fr-FR" sz="1800" dirty="0" smtClean="0"/>
              <a:t> insuffisants</a:t>
            </a:r>
          </a:p>
          <a:p>
            <a:r>
              <a:rPr lang="fr-FR" sz="1800" dirty="0" smtClean="0"/>
              <a:t>Etudiants qui travaillent pour vivre</a:t>
            </a:r>
          </a:p>
          <a:p>
            <a:r>
              <a:rPr lang="fr-FR" sz="1800" dirty="0" smtClean="0"/>
              <a:t>Culture / langue non française - </a:t>
            </a:r>
            <a:r>
              <a:rPr lang="fr-FR" sz="1800" dirty="0"/>
              <a:t>F</a:t>
            </a:r>
            <a:r>
              <a:rPr lang="fr-FR" sz="1800" dirty="0" smtClean="0"/>
              <a:t>LE</a:t>
            </a:r>
          </a:p>
          <a:p>
            <a:r>
              <a:rPr lang="fr-FR" sz="1800" dirty="0" smtClean="0"/>
              <a:t>Nouveaux arrivants </a:t>
            </a:r>
          </a:p>
          <a:p>
            <a:r>
              <a:rPr lang="fr-FR" sz="1800" dirty="0" smtClean="0"/>
              <a:t>Etudiants étrangers -internationaux</a:t>
            </a:r>
          </a:p>
          <a:p>
            <a:r>
              <a:rPr lang="fr-FR" sz="1800" dirty="0" smtClean="0"/>
              <a:t>Etudiants entrepreneurs</a:t>
            </a:r>
          </a:p>
          <a:p>
            <a:r>
              <a:rPr lang="fr-FR" sz="1800" dirty="0" smtClean="0"/>
              <a:t>Filles – garçons</a:t>
            </a:r>
          </a:p>
          <a:p>
            <a:r>
              <a:rPr lang="fr-FR" sz="1800" dirty="0" smtClean="0"/>
              <a:t>Bacs scientifiques – technologiques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803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68722" y="0"/>
            <a:ext cx="8975278" cy="908720"/>
          </a:xfrm>
        </p:spPr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acteurs </a:t>
            </a:r>
            <a:r>
              <a:rPr lang="fr-FR" dirty="0" smtClean="0"/>
              <a:t>de réussite</a:t>
            </a:r>
            <a:endParaRPr lang="fr-FR" dirty="0"/>
          </a:p>
        </p:txBody>
      </p:sp>
      <p:sp>
        <p:nvSpPr>
          <p:cNvPr id="6" name="Carré corné 5"/>
          <p:cNvSpPr/>
          <p:nvPr>
            <p:custDataLst>
              <p:tags r:id="rId2"/>
            </p:custDataLst>
          </p:nvPr>
        </p:nvSpPr>
        <p:spPr>
          <a:xfrm>
            <a:off x="107504" y="980728"/>
            <a:ext cx="8928992" cy="5184576"/>
          </a:xfrm>
          <a:prstGeom prst="foldedCorner">
            <a:avLst/>
          </a:prstGeom>
          <a:solidFill>
            <a:srgbClr val="F5498B"/>
          </a:solidFill>
          <a:ln>
            <a:solidFill>
              <a:srgbClr val="F549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994658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Le manque de flexibilité des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Compatibilité avec les emplois du temps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Adaptation des emplois du 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La socialisation avec les autres étudiants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Tutorat par les étudiants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Les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La persévérance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Angoisse sur leur réussite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La </a:t>
            </a:r>
            <a:r>
              <a:rPr lang="fr-FR" sz="1800" dirty="0" err="1" smtClean="0"/>
              <a:t>remotivation</a:t>
            </a: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Bonne organisation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Stéréotypes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Cours de 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Connaissances des modes d’apprentissage en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Approche culturelle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Guide sur la vie quotidienne</a:t>
            </a: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8024" y="987624"/>
            <a:ext cx="424847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Même </a:t>
            </a:r>
            <a:r>
              <a:rPr lang="fr-FR" sz="1800" dirty="0" smtClean="0"/>
              <a:t>diplôme, mêmes compétences, niveau adapté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Sens avec le projet personnel de </a:t>
            </a:r>
            <a:r>
              <a:rPr lang="fr-FR" sz="1800" dirty="0" smtClean="0"/>
              <a:t>l’étudiant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Suivi/accompagnement par des services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Accompagnement par un enseignant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Accompagnement sur méthode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Temps supplémentaire aux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Aménagement des espaces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Assistante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Intégration dans les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Immersion dans un groupe </a:t>
            </a:r>
            <a:r>
              <a:rPr lang="fr-FR" sz="1800" dirty="0" smtClean="0"/>
              <a:t>dynamique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Valorisation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Evaluation adaptée différente du tiers-temps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Découvrir la CUA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Modele_Bienven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1095</Words>
  <Application>Microsoft Office PowerPoint</Application>
  <PresentationFormat>Affichage à l'écran (4:3)</PresentationFormat>
  <Paragraphs>205</Paragraphs>
  <Slides>27</Slides>
  <Notes>20</Notes>
  <HiddenSlides>1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Modele_Bienvenue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DIRECTION COMMUNICATION UNIVERSITE DE NANTES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Gabarits</dc:title>
  <dc:creator>DIRECTION COMMUNICATION UNIVERSITE DE NANTES</dc:creator>
  <cp:lastModifiedBy>Utilisateur Windows</cp:lastModifiedBy>
  <cp:revision>1093</cp:revision>
  <cp:lastPrinted>2016-06-07T12:30:55Z</cp:lastPrinted>
  <dcterms:created xsi:type="dcterms:W3CDTF">2010-09-24T07:14:30Z</dcterms:created>
  <dcterms:modified xsi:type="dcterms:W3CDTF">2019-06-17T22:09:46Z</dcterms:modified>
</cp:coreProperties>
</file>